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B220786-EA4F-425E-88CD-34C22B9711CC}">
  <a:tblStyle styleId="{1B220786-EA4F-425E-88CD-34C22B9711C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5516a335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5516a3356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550d155f4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550d155f4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ija.m.milovanovic18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3046751" y="509665"/>
            <a:ext cx="6067269" cy="7205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5000"/>
              </a:lnSpc>
              <a:spcBef>
                <a:spcPts val="1025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66000"/>
              </a:lnSpc>
              <a:spcBef>
                <a:spcPts val="815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3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3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  <a:p>
            <a:pPr marL="0" marR="0" lvl="0" indent="0" algn="ctr" rtl="0">
              <a:lnSpc>
                <a:spcPct val="83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17171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UTICAJ EDUKACIJE RODITELJA NA ISHRANU PREDŠKOLSKE DECE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3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  <a:p>
            <a:pPr marL="0" marR="0" lvl="0" indent="0" algn="l" rtl="0">
              <a:lnSpc>
                <a:spcPct val="83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sr-Latn-RS" sz="160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</a:t>
            </a:r>
            <a:r>
              <a:rPr lang="en-US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Marija</a:t>
            </a:r>
            <a:r>
              <a:rPr lang="en-US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Milovanovi</a:t>
            </a:r>
            <a:r>
              <a:rPr lang="sr-Latn-RS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ć</a:t>
            </a: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sr-Latn-RS" sz="1600" i="0" u="none" strike="noStrike" cap="none" dirty="0">
                <a:solidFill>
                  <a:schemeClr val="dk1"/>
                </a:solidFill>
                <a:latin typeface="Times New Roman"/>
                <a:ea typeface="Calibri"/>
                <a:cs typeface="Times New Roman"/>
                <a:sym typeface="Times New Roman"/>
              </a:rPr>
              <a:t>Predškolska ustanova </a:t>
            </a:r>
            <a:r>
              <a:rPr lang="en-US" sz="1600" i="0" u="none" strike="noStrike" cap="none" dirty="0">
                <a:solidFill>
                  <a:schemeClr val="dk1"/>
                </a:solidFill>
                <a:latin typeface="Times New Roman"/>
                <a:ea typeface="Calibri"/>
                <a:cs typeface="Times New Roman"/>
                <a:sym typeface="Times New Roman"/>
              </a:rPr>
              <a:t>“</a:t>
            </a:r>
            <a:r>
              <a:rPr lang="sr-Latn-RS" sz="1600" i="0" u="none" strike="noStrike" cap="none" dirty="0">
                <a:solidFill>
                  <a:schemeClr val="dk1"/>
                </a:solidFill>
                <a:latin typeface="Times New Roman"/>
                <a:ea typeface="Calibri"/>
                <a:cs typeface="Times New Roman"/>
                <a:sym typeface="Times New Roman"/>
              </a:rPr>
              <a:t>Boško Buha</a:t>
            </a:r>
            <a:r>
              <a:rPr lang="en-US" sz="1600" i="0" u="none" strike="noStrike" cap="none" dirty="0">
                <a:solidFill>
                  <a:schemeClr val="dk1"/>
                </a:solidFill>
                <a:latin typeface="Times New Roman"/>
                <a:ea typeface="Calibri"/>
                <a:cs typeface="Times New Roman"/>
                <a:sym typeface="Times New Roman"/>
              </a:rPr>
              <a:t>”</a:t>
            </a:r>
            <a:r>
              <a:rPr lang="sr-Latn-RS" sz="1600" i="0" u="none" strike="noStrike" cap="none" dirty="0">
                <a:solidFill>
                  <a:schemeClr val="dk1"/>
                </a:solidFill>
                <a:latin typeface="Times New Roman"/>
                <a:ea typeface="Calibri"/>
                <a:cs typeface="Times New Roman"/>
                <a:sym typeface="Times New Roman"/>
              </a:rPr>
              <a:t>, Palilula</a:t>
            </a:r>
            <a:r>
              <a:rPr lang="en-US" sz="1600" i="0" u="none" strike="noStrike" cap="none" dirty="0">
                <a:solidFill>
                  <a:schemeClr val="dk1"/>
                </a:solidFill>
                <a:latin typeface="Times New Roman"/>
                <a:ea typeface="Calibri"/>
                <a:cs typeface="Times New Roman"/>
                <a:sym typeface="Times New Roman"/>
              </a:rPr>
              <a:t>, Beograd</a:t>
            </a:r>
            <a:endParaRPr lang="sr-Latn-RS" sz="1600" i="0" u="none" strike="noStrike" cap="none" dirty="0">
              <a:solidFill>
                <a:schemeClr val="dk1"/>
              </a:solidFill>
              <a:latin typeface="Times New Roman"/>
              <a:ea typeface="Calibri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Times New Roman"/>
                <a:ea typeface="Calibri"/>
                <a:cs typeface="Times New Roman"/>
                <a:sym typeface="Times New Roman"/>
                <a:hlinkClick r:id="rId3"/>
              </a:rPr>
              <a:t>m</a:t>
            </a:r>
            <a:r>
              <a:rPr lang="sr-Latn-RS" sz="1600" dirty="0">
                <a:solidFill>
                  <a:schemeClr val="dk1"/>
                </a:solidFill>
                <a:latin typeface="Times New Roman"/>
                <a:ea typeface="Calibri"/>
                <a:cs typeface="Times New Roman"/>
                <a:sym typeface="Times New Roman"/>
                <a:hlinkClick r:id="rId3"/>
              </a:rPr>
              <a:t>arija.m.milovanovic18</a:t>
            </a:r>
            <a:r>
              <a:rPr lang="en-US" sz="1600" dirty="0">
                <a:solidFill>
                  <a:schemeClr val="dk1"/>
                </a:solidFill>
                <a:latin typeface="Times New Roman"/>
                <a:ea typeface="Calibri"/>
                <a:cs typeface="Times New Roman"/>
                <a:sym typeface="Times New Roman"/>
                <a:hlinkClick r:id="rId3"/>
              </a:rPr>
              <a:t>@gmail.com</a:t>
            </a:r>
            <a:endParaRPr lang="en-US" sz="1600" dirty="0">
              <a:solidFill>
                <a:schemeClr val="dk1"/>
              </a:solidFill>
              <a:latin typeface="Times New Roman"/>
              <a:ea typeface="Calibri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Times New Roman"/>
                <a:ea typeface="Calibri"/>
                <a:cs typeface="Times New Roman"/>
                <a:sym typeface="Times New Roman"/>
              </a:rPr>
              <a:t>064/176-5150</a:t>
            </a: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119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</a:t>
            </a:r>
            <a:b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</a:t>
            </a:r>
            <a:r>
              <a:rPr lang="sr-Latn-R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</a:t>
            </a:r>
            <a:r>
              <a:rPr lang="en-US" sz="2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Upotreba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sokova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sedmičnom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nivou</a:t>
            </a:r>
            <a:r>
              <a:rPr lang="en-US" sz="22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kod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dece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ispitivanih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porodica</a:t>
            </a:r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sr-Latn-RS" sz="2200" dirty="0"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2200" dirty="0"/>
          </a:p>
        </p:txBody>
      </p:sp>
      <p:pic>
        <p:nvPicPr>
          <p:cNvPr id="144" name="Google Shape;144;p22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815178" y="1484313"/>
            <a:ext cx="5099050" cy="4351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</a:t>
            </a:r>
            <a:r>
              <a:rPr lang="sr-Latn-RS" sz="2000" dirty="0"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  <a:r>
              <a:rPr lang="en-US" sz="20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  <a:sym typeface="Times New Roman"/>
              </a:rPr>
              <a:t>Čime</a:t>
            </a:r>
            <a:r>
              <a:rPr lang="en-US" sz="20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  <a:sym typeface="Times New Roman"/>
              </a:rPr>
              <a:t>ste</a:t>
            </a:r>
            <a:r>
              <a:rPr lang="en-US" sz="20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  <a:sym typeface="Times New Roman"/>
              </a:rPr>
              <a:t>najnezadovoljniji</a:t>
            </a:r>
            <a:r>
              <a:rPr lang="en-US" sz="2000" dirty="0">
                <a:latin typeface="Times New Roman"/>
                <a:ea typeface="Times New Roman"/>
                <a:cs typeface="Times New Roman"/>
                <a:sym typeface="Times New Roman"/>
              </a:rPr>
              <a:t> u </a:t>
            </a:r>
            <a:r>
              <a:rPr lang="en-US" sz="2000" dirty="0" err="1">
                <a:latin typeface="Times New Roman"/>
                <a:ea typeface="Times New Roman"/>
                <a:cs typeface="Times New Roman"/>
                <a:sym typeface="Times New Roman"/>
              </a:rPr>
              <a:t>ishrani</a:t>
            </a:r>
            <a:r>
              <a:rPr lang="en-US" sz="20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  <a:sym typeface="Times New Roman"/>
              </a:rPr>
              <a:t>vaše</a:t>
            </a:r>
            <a:r>
              <a:rPr lang="en-US" sz="20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  <a:cs typeface="Times New Roman"/>
                <a:sym typeface="Times New Roman"/>
              </a:rPr>
              <a:t>dece</a:t>
            </a:r>
            <a:r>
              <a:rPr lang="en-US" sz="2000" dirty="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dirty="0"/>
          </a:p>
        </p:txBody>
      </p:sp>
      <p:sp>
        <p:nvSpPr>
          <p:cNvPr id="150" name="Google Shape;150;p23"/>
          <p:cNvSpPr txBox="1">
            <a:spLocks noGrp="1"/>
          </p:cNvSpPr>
          <p:nvPr>
            <p:ph type="body" idx="4294967295"/>
          </p:nvPr>
        </p:nvSpPr>
        <p:spPr>
          <a:xfrm>
            <a:off x="70104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sz="1900" dirty="0">
              <a:highlight>
                <a:srgbClr val="FFFF00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131445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7747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pic>
        <p:nvPicPr>
          <p:cNvPr id="151" name="Google Shape;151;p23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179299" y="1825625"/>
            <a:ext cx="5181600" cy="325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Konzumiranje hrane ispred ekrana kod dece ispitivanih porodica</a:t>
            </a:r>
            <a:br>
              <a:rPr lang="en-US" sz="1800">
                <a:latin typeface="Calibri"/>
                <a:ea typeface="Calibri"/>
                <a:cs typeface="Calibri"/>
                <a:sym typeface="Calibri"/>
              </a:rPr>
            </a:b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7" name="Google Shape;157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 dirty="0" err="1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Kuzbicka</a:t>
            </a:r>
            <a:r>
              <a:rPr lang="en-US" sz="1800" dirty="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2013</a:t>
            </a:r>
            <a:endParaRPr sz="1800" dirty="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 dirty="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Miguel-</a:t>
            </a:r>
            <a:r>
              <a:rPr lang="en-US" sz="1800" dirty="0" err="1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Berges</a:t>
            </a:r>
            <a:r>
              <a:rPr lang="en-US" sz="1800" dirty="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et al., 2019</a:t>
            </a:r>
            <a:endParaRPr sz="1800" dirty="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 dirty="0" err="1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Sklepić</a:t>
            </a:r>
            <a:r>
              <a:rPr lang="en-US" sz="1800" dirty="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2015 </a:t>
            </a:r>
            <a:endParaRPr dirty="0">
              <a:highlight>
                <a:schemeClr val="lt1"/>
              </a:highlight>
            </a:endParaRPr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158" name="Google Shape;158;p2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79388" y="1825625"/>
            <a:ext cx="5099224" cy="4351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            Procenat dece ispitivanih porodica koja provedu napolju u igri bar 45 minuta dnevno</a:t>
            </a:r>
            <a:br>
              <a:rPr lang="en-US" sz="18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64" name="Google Shape;164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•"/>
            </a:pPr>
            <a:r>
              <a:rPr lang="en-US" sz="18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McFarland et al., 2014</a:t>
            </a:r>
            <a:endParaRPr sz="180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•"/>
            </a:pPr>
            <a:r>
              <a:rPr lang="en-US" sz="18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Cleland et al., 2010</a:t>
            </a:r>
            <a:endParaRPr>
              <a:highlight>
                <a:schemeClr val="lt1"/>
              </a:highlight>
            </a:endParaRPr>
          </a:p>
          <a:p>
            <a:pPr marL="228600" lvl="0" indent="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165" name="Google Shape;165;p2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07105" y="1825625"/>
            <a:ext cx="4843789" cy="4351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Izlazna anketa</a:t>
            </a:r>
            <a:b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 li mislite da su znanja koja ste dobili i primenili, iz edukativnog materijala pozitivno uticala na vaš odnos prema ishrani deteta?</a:t>
            </a:r>
            <a:endParaRPr sz="2000"/>
          </a:p>
        </p:txBody>
      </p:sp>
      <p:sp>
        <p:nvSpPr>
          <p:cNvPr id="171" name="Google Shape;171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lvl="0" indent="-4572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Rezultati nas navode na zaključak da su edukativni materijali bili zadovoljavajući za većinu dok za pojedine roditelje tj. njihovu decu nisu bili u skladu sa njihovim potrebama i ovakav rezultat ukazuje da većina roditelja smatra da usvojena znanja utiču na njihov odnos prema ishrani deteta, a to ide u korist naše druge hipoteze da edukacija roditelja u većini slučajeva pozitivno menja njihov odnos prema ishrani deteta.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172" name="Google Shape;172;p2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993424"/>
            <a:ext cx="5181600" cy="4015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Zaključna razmatranja </a:t>
            </a:r>
            <a:endParaRPr/>
          </a:p>
        </p:txBody>
      </p:sp>
      <p:sp>
        <p:nvSpPr>
          <p:cNvPr id="178" name="Google Shape;178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14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Times New Roman"/>
                <a:ea typeface="Times New Roman"/>
                <a:cs typeface="Times New Roman"/>
                <a:sym typeface="Times New Roman"/>
              </a:rPr>
              <a:t>Prvi cilj ovog rada bio je da utvrdi najčešće nutritivne greške u ishrani dece vrtićkog uzrasta. U našem istraživanju utvrdili smo da je to činjenica da deca ne jedu sve namirnice, produženo trajanje obroka i prekomerna konzumacija šećera. 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Times New Roman"/>
                <a:ea typeface="Times New Roman"/>
                <a:cs typeface="Times New Roman"/>
                <a:sym typeface="Times New Roman"/>
              </a:rPr>
              <a:t>Drugi cilj istraživanja bio je da se utvrdi da li roditelji smatraju da usvojeno znanje iz edukativnog materijala koji su dobili može pozitivno da utiče na promene u ishrani kod njihovog deteta, pri čemu je više od četiri petine roditelja smatralo da utiče pozitivno. 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84" name="Google Shape;184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002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Prva hipoteza se odnosi na to da li su roditelji zainteresovani za unapređivanje kvaliteta ishrane dece i ona je dokazana na osnovu toga što se 88% roditelja izjasnilo da želi da unapredi znanja o zdravoj ishrani dece.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15652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Druga hipoteza da edukacija roditelja u većini slučajeva pozitivno menja njihov odnos prema ishrani dece je potvrđena time što je 64% roditelja odgovorilo da su mišljenja da su znanja koja su stekli iz edukativnih materijala i koja su primenili, pozitivno delovala na promenu njihovih postupaka u vezi sa ishranom dece.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15652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Treća hipoteza koja se odnosi na poštovanje preporuka referentnih institucija u vezi sa ishranom dece je potvrđena na više načina ali jedan od odgovora roditelja koji ide u prilog potvrđivanju hipoteze je da je čak 92% dece ishranu po rođenju započinjalo dojenjem.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Četvrta hipoteza koja se odnosi na konzumiranje velike količine arteficijelnog šećera kod dece je potvrđena time da je 34% roditelja nezadovoljan baš tom činjenicom. Takođe veliki procenat dece konzumira sokove više nego što su preporuke.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Peta hipoteza koja se odnosi na dužinu trajanja obroka kod dece preko uobičajenog vremena je potvrđena činjenicom da čak 70% dece hranu konzumira pred ekranom, što je u direktnoj vezi sa dužinom trajanja obroka.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Šesta hipoteza se odnosi na vreme koje deca provedu u slobodnoj igri napolju i ona je delimično potvrđena jer 58% dece uglavnom provede bar 45 minuta u igri napolju.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Preporuke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683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Times New Roman"/>
              <a:buAutoNum type="arabicPeriod"/>
            </a:pPr>
            <a:r>
              <a:rPr lang="en-US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Neophodna edukacija medicinskih sestara, vaspitača i saradnika zatim roditelja o značaju zdrave ishrane za pravilan rast i razvoj dece.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683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Times New Roman"/>
              <a:buAutoNum type="arabicPeriod"/>
            </a:pPr>
            <a:r>
              <a:rPr lang="en-US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Unaprediti saradnju sa nadležnim institucijama koje su zadužene za nabavku namirnica koje se koriste u pripremi obroka u predškolskim ustanovama.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683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Times New Roman"/>
              <a:buAutoNum type="arabicPeriod"/>
            </a:pPr>
            <a:r>
              <a:rPr lang="en-US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Edukacija zaposlenih na temu profesionalne komunikacije sa ciljem lakšeg prenošenja znanja na roditelje.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683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Times New Roman"/>
              <a:buAutoNum type="arabicPeriod"/>
            </a:pPr>
            <a:r>
              <a:rPr lang="en-US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Kontinuirano istraživanje i uočavanje problema u vezi sa ishranom dece u vrtiću.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683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Times New Roman"/>
              <a:buAutoNum type="arabicPeriod"/>
            </a:pPr>
            <a:r>
              <a:rPr lang="en-US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Multidisciplinarni pristup u rešavanju problema u ishrani sa kojima se suočavaju deca i roditelji. 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                  HVALA NA PAŽNJI</a:t>
            </a:r>
            <a:endParaRPr/>
          </a:p>
        </p:txBody>
      </p:sp>
      <p:sp>
        <p:nvSpPr>
          <p:cNvPr id="202" name="Google Shape;202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3" name="Google Shape;20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5200" y="1825625"/>
            <a:ext cx="5181600" cy="419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24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71717"/>
              </a:buClr>
              <a:buSzPct val="100000"/>
              <a:buFont typeface="Times New Roman"/>
              <a:buNone/>
            </a:pPr>
            <a:br>
              <a:rPr lang="en-US" sz="1800" i="0" u="none" strike="noStrike" cap="none">
                <a:solidFill>
                  <a:srgbClr val="171717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1800" i="0" u="none" strike="noStrike" cap="none">
                <a:solidFill>
                  <a:srgbClr val="171717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200" i="0" u="none" strike="noStrike" cap="none">
                <a:solidFill>
                  <a:srgbClr val="17171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UTICAJ EDUKACIJE RODITELJA NA ISHRANU PREDŠKOLSKE DECE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Kada govorimo o zdravoj ishrani ono što se prirodno nameće kao pomisao je i zdrav život. Da bismo obezbedili zdrav život pojedincu i društvu pored raznih spoljašnjih činilaca od izuzetne važnosti je obezbediti i zdravu ishranu i stilove života.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“Zdravlje je stanje potpunog fizičkog, psihičkog i socijalnog blagostanja, a ne samo odsustvo bolesti i nemoći”.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Navike u ishrani u mnogome zavise od načina života i uticaja porodice ali i od uticaja klimatskih faktora kao i agrikulturniih okolnosti. Hrana je osnovna potreba čoveka, a pravilna ishrana suština ljudskog zdravlja.</a:t>
            </a: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 širenjem svesti o značaju adekvatne ishrane sve je više dostupnih istraživanja koja se bave ranom edukacijom roditelja koji su osnovna spona između pravila zdrave ishrane i primenjivanja istih u dečjem uzrastu.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879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HRANA KAO IZVOR ENERGIJE </a:t>
            </a:r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667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3717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Današnja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ishrana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uglavnom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nepravilna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nezdrava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posebno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kada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deca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pitanju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3717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Hrana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potrebna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za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sve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faze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rasta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razvoja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fiziološke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procese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održavanje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adekvatne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telesne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temperature,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spavanje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varenje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ostale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vitalne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funkcije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•"/>
            </a:pP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Krajem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prošlog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veka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pojavljuje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koncept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optimalno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izbalansirane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ishrane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koja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pored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odgovarajućeg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unosa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hrane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ističe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značaj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zdravih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stilova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života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ishrane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fizičke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aktivnosti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sna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drugo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). U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svetu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najčešće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koriste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smernice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za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zdravu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ishranu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koje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donelo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Američko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dijabetičko</a:t>
            </a:r>
            <a:r>
              <a:rPr lang="sr-Latn-RS" sz="1800" dirty="0">
                <a:latin typeface="Times New Roman"/>
                <a:ea typeface="Times New Roman"/>
                <a:cs typeface="Times New Roman"/>
                <a:sym typeface="Times New Roman"/>
              </a:rPr>
              <a:t> društvo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, a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vezano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za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dečji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uzrast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smernice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pored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ostalih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izdaje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Američko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udruženje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pedijatara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– AAP. </a:t>
            </a:r>
            <a:endParaRPr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•"/>
            </a:pPr>
            <a:endParaRPr dirty="0"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Predmet rada: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Predmet ovog rada je ishrana dece u predškolskim ustanovama.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Cilj rada: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Utvrditi najčešće nutritivne greške u ishrani dece vrtićkog uzrasta.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Utvrditi da li usvojena znanja iz edukativnih materijala po mišljenju roditelja mogu pozitivno uticati na promene u ishrani deteta.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OSNOVNE HIPOTEZE: </a:t>
            </a:r>
            <a:endParaRPr sz="18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Roditelji su uglavnom zainteresovani za unapređenje kvaliteta ishrane deteta.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Edukacija roditelja u većini slučajeva pozitivno menja njihov odnos prema ishrani deteta.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OSTALE HIPOTEZE:</a:t>
            </a:r>
            <a:endParaRPr sz="18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U ishrani dece vrtićkog uzrasta uglavnom se poštuju preporuke referentnih organizacija.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Deca vrtićkog uzrasta u ishrani koriste velike količine artificijelnog šećera.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Vreme trajanja obroka kod dece vrtićkog uzrasta je duže nego što je uobičajeno.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Deca vrtićkog uzrasta nedovoljno vremena posvećuju fizičkoj aktivnosti.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None/>
            </a:pPr>
            <a:r>
              <a:rPr lang="en-US" sz="20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                </a:t>
            </a:r>
            <a:br>
              <a:rPr lang="en-US" sz="20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en-US" sz="20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MATERIJAL I METODE RADA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2860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19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Vrsta studije:</a:t>
            </a:r>
            <a:r>
              <a:rPr lang="en-US" sz="19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Istraživanje o znanju roditelja dece u vezi sa ishranom je sprovedeno u obliku deskriptivne studije preseka.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19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Mesto istaživanja:</a:t>
            </a:r>
            <a:r>
              <a:rPr lang="en-US" sz="19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Istraživanje je sprovedeno u dva vrtića, “Poletarac” i “Malecka” koja su u sklopu Predškolske ustanove „Boško Buha“, Palilula na teritoriji centra grada Beograda. 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19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Vreme istraživanja</a:t>
            </a:r>
            <a:r>
              <a:rPr lang="en-US" sz="19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: Sprovedeno istraživanje je trajalo tri meseca.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19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Populacija istraživanja:</a:t>
            </a:r>
            <a:r>
              <a:rPr lang="en-US" sz="19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50 roditelja dece uzrasta od 3 do 6 godina koja pohađaju mlađu vrtićku i predškolsku grupu, kao i jednu mešovitu grupu. </a:t>
            </a:r>
            <a:endParaRPr sz="1900">
              <a:highlight>
                <a:srgbClr val="FFFF00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19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Instrument istraživanja:</a:t>
            </a:r>
            <a:r>
              <a:rPr lang="en-US" sz="19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Istraživanje je sprovedeno </a:t>
            </a:r>
            <a:r>
              <a:rPr lang="en-US" sz="19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online</a:t>
            </a:r>
            <a:r>
              <a:rPr lang="en-US" sz="19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putem upitnika koji je sastavljen za potrebe ovog istraživanja. Upitnik se sastoji iz dva dela, ulaznog i izlaznog upitnika. Prvi upitnik se sastoji iz demografskog dela, dela koji se odnosi na navike u ishrani, deo koji se odnosi na zdravstvene probleme dece i kao poslednji deo u kom se pitanja odnose na probleme dece u ishrani, o tome kako ih roditelji doživljavaju i izjašnjavanje o želji da se unaprede znanja iz oblasti zdrave ishrane. Upitnik se sastoji se od 26 pitanja i podeljen je roditeljima dece uzrasta od 3-6 godina starosti. Izlazni upitnik sastoji se od 3 pitanja koja su imala za cilj da identifikuju da li su roditelji predložene , naučene intervencije sproveli kao i stepen zadovoljstva primenjenim intervencijama.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7747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Da li roditelji žele da unaprede znanje o ishrani dece?</a:t>
            </a:r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•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88%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roditelja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izjasnilo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da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želi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da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unapredi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znanja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o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zdravoj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ishrani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deteta</a:t>
            </a:r>
            <a:r>
              <a:rPr lang="sr-Latn-RS" dirty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12%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roditelja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ne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želi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da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unapredi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znanja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o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zdravoj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ishrani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sr-Latn-RS" dirty="0">
                <a:latin typeface="Times New Roman"/>
                <a:ea typeface="Times New Roman"/>
                <a:cs typeface="Times New Roman"/>
                <a:sym typeface="Times New Roman"/>
              </a:rPr>
              <a:t>č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ime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dokazana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naša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prva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hipoteza</a:t>
            </a:r>
            <a:r>
              <a:rPr lang="sr-Latn-RS" dirty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pic>
        <p:nvPicPr>
          <p:cNvPr id="121" name="Google Shape;121;p1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2170323"/>
            <a:ext cx="4305300" cy="36686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</a:t>
            </a: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U kom uzrastu su uvedeni nemlečni obroci ?</a:t>
            </a:r>
            <a:endParaRPr/>
          </a:p>
        </p:txBody>
      </p:sp>
      <p:graphicFrame>
        <p:nvGraphicFramePr>
          <p:cNvPr id="127" name="Google Shape;127;p20"/>
          <p:cNvGraphicFramePr/>
          <p:nvPr/>
        </p:nvGraphicFramePr>
        <p:xfrm>
          <a:off x="838200" y="1825625"/>
          <a:ext cx="5181625" cy="4351375"/>
        </p:xfrm>
        <a:graphic>
          <a:graphicData uri="http://schemas.openxmlformats.org/drawingml/2006/table">
            <a:tbl>
              <a:tblPr bandRow="1">
                <a:noFill/>
                <a:tableStyleId>{1B220786-EA4F-425E-88CD-34C22B9711CC}</a:tableStyleId>
              </a:tblPr>
              <a:tblGrid>
                <a:gridCol w="1725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6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U kom uzrastu su uvedeni nemlečni proizvodi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Broj porodica (n)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Procenat (%)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sa godinu dana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1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2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sa 7 meseci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3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6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sa 6 meseci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21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42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sa 5 meseci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13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26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sa 4 meseca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9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18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sa 3 meseca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1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2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nisu naveli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2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4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8" name="Google Shape;128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highlight>
                <a:srgbClr val="FFFF00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highlight>
                <a:srgbClr val="FFFF00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highlight>
                <a:srgbClr val="FFFF00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3495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•"/>
            </a:pPr>
            <a:r>
              <a:rPr lang="en-US" sz="1900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Fewtrell et al., 2007. </a:t>
            </a:r>
            <a:endParaRPr sz="1900"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3495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•"/>
            </a:pPr>
            <a:r>
              <a:rPr lang="en-US" sz="1900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Horta et al., 2007. </a:t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129" name="Google Shape;129;p20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</a:t>
            </a: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Učestalost korišćenih namirnica u obrocima dece ispitivanih porodica</a:t>
            </a:r>
            <a:endParaRPr sz="2000"/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6413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2"/>
          </p:nvPr>
        </p:nvSpPr>
        <p:spPr>
          <a:xfrm>
            <a:off x="6172200" y="1825624"/>
            <a:ext cx="5181600" cy="4907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1800"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1800"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1800"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SzPts val="1800"/>
              <a:buFont typeface="Times New Roman"/>
              <a:buChar char="•"/>
            </a:pPr>
            <a:r>
              <a:rPr lang="en-US" sz="1800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Lee, Birch, 2002 </a:t>
            </a:r>
            <a:endParaRPr>
              <a:highlight>
                <a:schemeClr val="lt1"/>
              </a:highlight>
            </a:endParaRPr>
          </a:p>
        </p:txBody>
      </p:sp>
      <p:graphicFrame>
        <p:nvGraphicFramePr>
          <p:cNvPr id="137" name="Google Shape;137;p21"/>
          <p:cNvGraphicFramePr/>
          <p:nvPr/>
        </p:nvGraphicFramePr>
        <p:xfrm>
          <a:off x="838200" y="1835566"/>
          <a:ext cx="5181625" cy="4897440"/>
        </p:xfrm>
        <a:graphic>
          <a:graphicData uri="http://schemas.openxmlformats.org/drawingml/2006/table">
            <a:tbl>
              <a:tblPr bandRow="1">
                <a:noFill/>
                <a:tableStyleId>{1B220786-EA4F-425E-88CD-34C22B9711CC}</a:tableStyleId>
              </a:tblPr>
              <a:tblGrid>
                <a:gridCol w="78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9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0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1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34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325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Doručak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Ručak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Večera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Namirnica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(n) roditelja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%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Namirnica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(n) roditelja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%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Namirnica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(n) roditelja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%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Jaja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27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54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Kuvano/supa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23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46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Palenta/ griz/žitarice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15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30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Palenta/ griz/žitarice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25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50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Meso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30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60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Mleko i mlečni proizvodi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10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20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Mleko i mlečni proizvodi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26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52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Testo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3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6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Sendviči/</a:t>
                      </a:r>
                      <a:endParaRPr sz="1000" u="none" strike="noStrike" cap="none"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suhomesnati proizvodi/meso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14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28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Hleb/testo/</a:t>
                      </a:r>
                      <a:endParaRPr sz="1000" u="none" strike="noStrike" cap="none"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proja/ pite /kiflice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23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46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Povrće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33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66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Keks  (plazma) i mleko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4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8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Keks  (plazma) i mleko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4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8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Riba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3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6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Jaja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11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22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Suhomesnati proizvodi</a:t>
                      </a:r>
                      <a:endParaRPr sz="1000" u="none" strike="noStrike" cap="none"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/meso/riba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12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24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 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 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 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Hleb/testo/</a:t>
                      </a:r>
                      <a:endParaRPr sz="1000" u="none" strike="noStrike" cap="none"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proja/ pica/ pite /kiflice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27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54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 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 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 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 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 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 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Ostaci od ručka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2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4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225" marR="6322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1528</Words>
  <Application>Microsoft Office PowerPoint</Application>
  <PresentationFormat>Widescreen</PresentationFormat>
  <Paragraphs>216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PowerPoint Presentation</vt:lpstr>
      <vt:lpstr>                         UTICAJ EDUKACIJE RODITELJA NA ISHRANU PREDŠKOLSKE DECE</vt:lpstr>
      <vt:lpstr>                                                HRANA KAO IZVOR ENERGIJE </vt:lpstr>
      <vt:lpstr>PowerPoint Presentation</vt:lpstr>
      <vt:lpstr>PowerPoint Presentation</vt:lpstr>
      <vt:lpstr>                                                                                 MATERIJAL I METODE RADA </vt:lpstr>
      <vt:lpstr>                                      Da li roditelji žele da unaprede znanje o ishrani dece?</vt:lpstr>
      <vt:lpstr>                                                        U kom uzrastu su uvedeni nemlečni obroci ?</vt:lpstr>
      <vt:lpstr>                            Učestalost korišćenih namirnica u obrocima dece ispitivanih porodica</vt:lpstr>
      <vt:lpstr>                                                                    Upotreba sokova na sedmičnom nivou kod dece ispitivanih porodica       </vt:lpstr>
      <vt:lpstr>                                                  Čime ste najnezadovoljniji u ishrani vaše dece?</vt:lpstr>
      <vt:lpstr>                            Konzumiranje hrane ispred ekrana kod dece ispitivanih porodica </vt:lpstr>
      <vt:lpstr>              Procenat dece ispitivanih porodica koja provedu napolju u igri bar 45 minuta dnevno </vt:lpstr>
      <vt:lpstr>Izlazna anketa Da li mislite da su znanja koja ste dobili i primenili, iz edukativnog materijala pozitivno uticala na vaš odnos prema ishrani deteta?</vt:lpstr>
      <vt:lpstr>                               Zaključna razmatranja </vt:lpstr>
      <vt:lpstr>PowerPoint Presentation</vt:lpstr>
      <vt:lpstr>PowerPoint Presentation</vt:lpstr>
      <vt:lpstr>                                        Preporuke</vt:lpstr>
      <vt:lpstr>                        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Marija1</cp:lastModifiedBy>
  <cp:revision>6</cp:revision>
  <dcterms:modified xsi:type="dcterms:W3CDTF">2022-09-20T07:04:03Z</dcterms:modified>
</cp:coreProperties>
</file>